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9" r:id="rId5"/>
    <p:sldId id="258" r:id="rId6"/>
    <p:sldId id="261" r:id="rId7"/>
    <p:sldId id="264" r:id="rId8"/>
    <p:sldId id="265" r:id="rId9"/>
    <p:sldId id="262" r:id="rId10"/>
    <p:sldId id="263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8" r:id="rId19"/>
    <p:sldId id="279" r:id="rId20"/>
    <p:sldId id="280" r:id="rId21"/>
    <p:sldId id="273" r:id="rId22"/>
    <p:sldId id="274" r:id="rId23"/>
    <p:sldId id="281" r:id="rId24"/>
    <p:sldId id="282" r:id="rId25"/>
    <p:sldId id="275" r:id="rId26"/>
    <p:sldId id="276" r:id="rId27"/>
    <p:sldId id="277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FFFF"/>
    <a:srgbClr val="26437F"/>
    <a:srgbClr val="1422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1F9B1B-B95D-4081-A69E-7976072D76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68D04BD-A4B8-407A-88FB-22684C5006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71B382F-10AF-441C-8D44-4E7CE26D62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80C7E-110D-4753-8A6F-D8AE5E0AB63F}" type="datetimeFigureOut">
              <a:rPr lang="fr-FR" smtClean="0"/>
              <a:t>15/07/2025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37E1E36-78A1-4942-91BC-EB53C4D3DB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048892-A9EE-45A4-9F30-C1F392451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AB4EB-DCCD-451B-B11B-155B8696589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630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CA832EE-F29A-4D9C-B9BB-C825518E9D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F1358190-D7C5-496E-A0EA-51A6BC8D93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A0FE3AD-0F62-470F-8C47-F4E145FD4B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80C7E-110D-4753-8A6F-D8AE5E0AB63F}" type="datetimeFigureOut">
              <a:rPr lang="fr-FR" smtClean="0"/>
              <a:t>15/07/2025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44F331D-E9BD-489B-A189-62BBB934A0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793D350-E90C-43D9-82D4-59D51874F9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AB4EB-DCCD-451B-B11B-155B8696589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6759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C82AD645-8A04-454C-B13A-BDE657A2BC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0D01B08-699B-40E2-99A2-BF1C9C69C7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9957483-CD5A-4266-B46F-6C47D6B844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80C7E-110D-4753-8A6F-D8AE5E0AB63F}" type="datetimeFigureOut">
              <a:rPr lang="fr-FR" smtClean="0"/>
              <a:t>15/07/2025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F6ACB3D-9648-44B4-9E62-3C53A18C5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0B06672-8786-414B-A1D4-8E7CFC4EE2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AB4EB-DCCD-451B-B11B-155B8696589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264957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395F2B-EC50-4D84-9930-A829300B7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9E1B5E1-C17B-4B84-B64C-019642386B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33C537D-5E93-4346-ADBB-6898FC670A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80C7E-110D-4753-8A6F-D8AE5E0AB63F}" type="datetimeFigureOut">
              <a:rPr lang="fr-FR" smtClean="0"/>
              <a:t>15/07/2025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90EAD87-296C-4B8C-984D-A2C15E393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FBA7B42-985D-49E6-89CE-A52E2FA2B7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AB4EB-DCCD-451B-B11B-155B8696589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7846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2C4F7DC-768D-4ABC-BC94-AF90205AB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2A029F8-E748-413B-8048-16268DACF5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8891A56-00A8-4572-8C11-CB47FEE4D8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80C7E-110D-4753-8A6F-D8AE5E0AB63F}" type="datetimeFigureOut">
              <a:rPr lang="fr-FR" smtClean="0"/>
              <a:t>15/07/2025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55A14C-FCCC-4B3E-B08D-24286CAF98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6201D17-D84C-4595-A2D3-EA30B5563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AB4EB-DCCD-451B-B11B-155B8696589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17353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44AE34-DFA9-4EF9-B513-8F60276662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1749DBE-4E2A-45B6-86BE-B4067FDF39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0039AE9-4849-487D-AB9B-482A8C4436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6424D1C-8778-4F80-BEC7-BC27CB9201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80C7E-110D-4753-8A6F-D8AE5E0AB63F}" type="datetimeFigureOut">
              <a:rPr lang="fr-FR" smtClean="0"/>
              <a:t>15/07/2025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1F707E7-CB32-459D-A4CD-CEECC137E5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602C57E-CD55-4BB8-B58E-7B3859F80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AB4EB-DCCD-451B-B11B-155B8696589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06407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351674-2A0D-4DFD-A316-32860DA10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91DAE29-21D3-4F26-8BD6-3B38488177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89AE70D-CCFE-413F-B5AD-BD6558A12E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4CCCD0D-C9B9-46DC-9989-B73EE9CEFE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F30F34CE-F913-4399-A696-10175C683C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AA5B9A92-6B95-4AFE-9951-9FA849643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80C7E-110D-4753-8A6F-D8AE5E0AB63F}" type="datetimeFigureOut">
              <a:rPr lang="fr-FR" smtClean="0"/>
              <a:t>15/07/2025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F493ACB7-588B-41A9-9B22-F688FAEEF9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76E1DF55-337A-46FC-877D-F054D3BC4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AB4EB-DCCD-451B-B11B-155B8696589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70941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0290AE-A880-422A-9829-B2C391D696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1373587-CF63-44DF-A6EE-991BC3B18F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80C7E-110D-4753-8A6F-D8AE5E0AB63F}" type="datetimeFigureOut">
              <a:rPr lang="fr-FR" smtClean="0"/>
              <a:t>15/07/2025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6AAC963-29C3-4919-88D1-F1B9C67299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A151E06-3340-4079-A785-B63DECAC44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AB4EB-DCCD-451B-B11B-155B8696589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26902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8AA70E25-8DEF-4E0B-9BB9-D97420662C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80C7E-110D-4753-8A6F-D8AE5E0AB63F}" type="datetimeFigureOut">
              <a:rPr lang="fr-FR" smtClean="0"/>
              <a:t>15/07/2025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148E2A36-0B32-48DF-85CE-93B8B47E3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0B6F140-04D8-4340-B3C3-EABE449C8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AB4EB-DCCD-451B-B11B-155B8696589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39200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327138B-EBC4-4ED8-847E-883A55927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7A3A05B-DE2C-4E70-9793-5FBB0A1490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C637D3F-9F50-481C-8C04-8497B28DCA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2425A3B-32B8-4A1E-9008-FA455A5DD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80C7E-110D-4753-8A6F-D8AE5E0AB63F}" type="datetimeFigureOut">
              <a:rPr lang="fr-FR" smtClean="0"/>
              <a:t>15/07/2025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31AC589-D5ED-4ACF-A473-3D30FCB550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12EC253-C5C3-45DB-BB4A-5943674AF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AB4EB-DCCD-451B-B11B-155B8696589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80507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75DEC0-7945-4AAC-8AC5-F672758A93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16A110FF-44E7-4845-9AD6-B74CD92491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1D9DEEB-5456-4CF2-ADC6-6198310254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B545C55-E7BB-4622-BC2B-4DA3A68D7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80C7E-110D-4753-8A6F-D8AE5E0AB63F}" type="datetimeFigureOut">
              <a:rPr lang="fr-FR" smtClean="0"/>
              <a:t>15/07/2025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00D9B18-EBDE-48EC-933A-CE60FB9E0A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5850D06-A9EE-4883-A24C-436B5B955C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AB4EB-DCCD-451B-B11B-155B8696589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685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000">
              <a:srgbClr val="14223F"/>
            </a:gs>
            <a:gs pos="100000">
              <a:srgbClr val="26437F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F7AA3195-5E06-422B-9F82-6C57B6067E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9D35A03-93B8-4CA3-B049-A67638566B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533C321-DD19-434D-9458-4923C72ECA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580C7E-110D-4753-8A6F-D8AE5E0AB63F}" type="datetimeFigureOut">
              <a:rPr lang="fr-FR" smtClean="0"/>
              <a:t>15/07/2025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E79FA78-BBC2-45EF-A4B2-07855C77E4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7CF6B63-F72F-4A70-8866-063989AAAF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3AB4EB-DCCD-451B-B11B-155B8696589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9651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9.emf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AB06E654-67AE-424C-92A7-01607EA8E40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8" t="1926" r="3162" b="12889"/>
          <a:stretch/>
        </p:blipFill>
        <p:spPr>
          <a:xfrm>
            <a:off x="3203712" y="0"/>
            <a:ext cx="57845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5967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4427B6-7CF5-40BD-A0FB-206DA97A61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Mars : l’eau d’hier, la glace d’aujourd’hui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6C696CA-F9DB-45D6-ABFC-96D8DFFD2A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Des traces d’eau liquide passée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Réseaux fossiles de rivières, deltas, lacs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Formations visibles depuis l’orbite</a:t>
            </a:r>
          </a:p>
          <a:p>
            <a:pPr marL="914400" lvl="2" indent="0">
              <a:buNone/>
            </a:pPr>
            <a:r>
              <a:rPr lang="fr-FR" dirty="0">
                <a:solidFill>
                  <a:schemeClr val="bg1"/>
                </a:solidFill>
              </a:rPr>
              <a:t>→ preuves d’un passé humide</a:t>
            </a:r>
          </a:p>
          <a:p>
            <a:pPr marL="914400" lvl="2" indent="0">
              <a:buNone/>
            </a:pPr>
            <a:endParaRPr lang="fr-FR" dirty="0">
              <a:solidFill>
                <a:schemeClr val="bg1"/>
              </a:solidFill>
            </a:endParaRPr>
          </a:p>
          <a:p>
            <a:r>
              <a:rPr lang="fr-FR" b="1" dirty="0">
                <a:solidFill>
                  <a:schemeClr val="bg1"/>
                </a:solidFill>
              </a:rPr>
              <a:t>De la glace encore présente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Calottes polaires d’eau gelée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Glace souterraine détectée à faible profondeur</a:t>
            </a:r>
          </a:p>
          <a:p>
            <a:pPr marL="914400" lvl="2" indent="0">
              <a:buNone/>
            </a:pPr>
            <a:r>
              <a:rPr lang="fr-FR" dirty="0">
                <a:solidFill>
                  <a:schemeClr val="bg1"/>
                </a:solidFill>
              </a:rPr>
              <a:t>→ Eau possible pour de futures missions humaines</a:t>
            </a:r>
          </a:p>
          <a:p>
            <a:pPr marL="914400" lvl="2" indent="0">
              <a:buNone/>
            </a:pPr>
            <a:endParaRPr lang="fr-FR" dirty="0">
              <a:solidFill>
                <a:schemeClr val="bg1"/>
              </a:solidFill>
            </a:endParaRPr>
          </a:p>
          <a:p>
            <a:r>
              <a:rPr lang="fr-FR" b="1" dirty="0">
                <a:solidFill>
                  <a:schemeClr val="bg1"/>
                </a:solidFill>
              </a:rPr>
              <a:t>Ce qu’on cherche aujourd’hui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Signes de vie passée dans les dépôts sédimentaires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Analyse d’échantillons par </a:t>
            </a:r>
            <a:r>
              <a:rPr lang="fr-FR" dirty="0" err="1">
                <a:solidFill>
                  <a:schemeClr val="bg1"/>
                </a:solidFill>
              </a:rPr>
              <a:t>Perseverance</a:t>
            </a:r>
            <a:endParaRPr lang="fr-FR" dirty="0">
              <a:solidFill>
                <a:schemeClr val="bg1"/>
              </a:solidFill>
            </a:endParaRPr>
          </a:p>
          <a:p>
            <a:pPr marL="914400" lvl="2" indent="0">
              <a:buNone/>
            </a:pPr>
            <a:r>
              <a:rPr lang="fr-FR" dirty="0">
                <a:solidFill>
                  <a:schemeClr val="bg1"/>
                </a:solidFill>
              </a:rPr>
              <a:t>→ retour prévu après 2030</a:t>
            </a:r>
          </a:p>
        </p:txBody>
      </p:sp>
      <p:pic>
        <p:nvPicPr>
          <p:cNvPr id="2050" name="Picture 2" descr="https://d2pn8kiwq2w21t.cloudfront.net/original_images/jpegPIA13163.jpg">
            <a:extLst>
              <a:ext uri="{FF2B5EF4-FFF2-40B4-BE49-F238E27FC236}">
                <a16:creationId xmlns:a16="http://schemas.microsoft.com/office/drawing/2014/main" id="{67010466-B8BC-485E-845A-8D0D09C276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6282" y="4139807"/>
            <a:ext cx="2715116" cy="2172093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d2pn8kiwq2w21t.cloudfront.net/original_images/imagesmarsmars-mgs-111303-16.jpg">
            <a:extLst>
              <a:ext uri="{FF2B5EF4-FFF2-40B4-BE49-F238E27FC236}">
                <a16:creationId xmlns:a16="http://schemas.microsoft.com/office/drawing/2014/main" id="{BC756878-EE40-48D3-8E96-DCEBA12455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4648" y="1770677"/>
            <a:ext cx="3965542" cy="2230617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70522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Picture 6" descr="https://upload.wikimedia.org/wikipedia/commons/3/32/Comet_67P_activity_%E2%80%93_10_September_2014_-_OSIRIS_%2814987322604%29.jpg">
            <a:extLst>
              <a:ext uri="{FF2B5EF4-FFF2-40B4-BE49-F238E27FC236}">
                <a16:creationId xmlns:a16="http://schemas.microsoft.com/office/drawing/2014/main" id="{82215FBC-0BB7-4DB7-A0E1-F2E37C51EB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750" b="1"/>
          <a:stretch/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97374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64EE08E-A6C4-4CA1-BF40-9B918018CE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Comètes et astéroïdes : les livreurs d’eau 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DC17A10-01E9-45D2-AD3D-63328099D2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533561" cy="4351338"/>
          </a:xfrm>
        </p:spPr>
        <p:txBody>
          <a:bodyPr>
            <a:normAutofit fontScale="85000" lnSpcReduction="10000"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Des « boules de neige sales »</a:t>
            </a:r>
          </a:p>
          <a:p>
            <a:pPr lvl="1"/>
            <a:r>
              <a:rPr lang="fr-FR" b="1" dirty="0">
                <a:solidFill>
                  <a:schemeClr val="bg1"/>
                </a:solidFill>
              </a:rPr>
              <a:t>Comètes</a:t>
            </a:r>
            <a:r>
              <a:rPr lang="fr-FR" dirty="0">
                <a:solidFill>
                  <a:schemeClr val="bg1"/>
                </a:solidFill>
              </a:rPr>
              <a:t> = glace, poussière, molécules organiques</a:t>
            </a:r>
          </a:p>
          <a:p>
            <a:pPr marL="914400" lvl="2" indent="0">
              <a:buNone/>
            </a:pPr>
            <a:r>
              <a:rPr lang="fr-FR" dirty="0">
                <a:solidFill>
                  <a:schemeClr val="bg1"/>
                </a:solidFill>
              </a:rPr>
              <a:t>→ Forment une chevelure et une queue en s’approchant du Soleil</a:t>
            </a:r>
          </a:p>
          <a:p>
            <a:pPr lvl="1"/>
            <a:r>
              <a:rPr lang="fr-FR" b="1" dirty="0">
                <a:solidFill>
                  <a:schemeClr val="bg1"/>
                </a:solidFill>
              </a:rPr>
              <a:t>Astéroïdes hydratés </a:t>
            </a:r>
            <a:r>
              <a:rPr lang="fr-FR" dirty="0">
                <a:solidFill>
                  <a:schemeClr val="bg1"/>
                </a:solidFill>
              </a:rPr>
              <a:t>= silicates + glace d’eau</a:t>
            </a:r>
          </a:p>
          <a:p>
            <a:pPr marL="914400" lvl="2" indent="0">
              <a:buNone/>
            </a:pPr>
            <a:r>
              <a:rPr lang="fr-FR" dirty="0">
                <a:solidFill>
                  <a:schemeClr val="bg1"/>
                </a:solidFill>
              </a:rPr>
              <a:t>→ Moins spectaculaires, mais parfois riches en eau</a:t>
            </a:r>
          </a:p>
          <a:p>
            <a:pPr marL="914400" lvl="2" indent="0">
              <a:buNone/>
            </a:pPr>
            <a:endParaRPr lang="fr-FR" dirty="0">
              <a:solidFill>
                <a:schemeClr val="bg1"/>
              </a:solidFill>
            </a:endParaRPr>
          </a:p>
          <a:p>
            <a:r>
              <a:rPr lang="fr-FR" b="1" dirty="0">
                <a:solidFill>
                  <a:schemeClr val="bg1"/>
                </a:solidFill>
              </a:rPr>
              <a:t>Une origine possible des océans ?</a:t>
            </a:r>
          </a:p>
          <a:p>
            <a:pPr lvl="1"/>
            <a:r>
              <a:rPr lang="fr-FR" b="1" dirty="0">
                <a:solidFill>
                  <a:schemeClr val="bg1"/>
                </a:solidFill>
              </a:rPr>
              <a:t>Hypothèse</a:t>
            </a:r>
            <a:r>
              <a:rPr lang="fr-FR" dirty="0">
                <a:solidFill>
                  <a:schemeClr val="bg1"/>
                </a:solidFill>
              </a:rPr>
              <a:t> : des impacts massifs ont apporté l’eau sur la Terre jeune</a:t>
            </a:r>
          </a:p>
          <a:p>
            <a:pPr lvl="1"/>
            <a:r>
              <a:rPr lang="fr-FR" b="1" dirty="0">
                <a:solidFill>
                  <a:schemeClr val="bg1"/>
                </a:solidFill>
              </a:rPr>
              <a:t>Problème</a:t>
            </a:r>
            <a:r>
              <a:rPr lang="fr-FR" dirty="0">
                <a:solidFill>
                  <a:schemeClr val="bg1"/>
                </a:solidFill>
              </a:rPr>
              <a:t> : certaines comètes ont un rapport isotopique D/H (deutérium/hydrogène) différent de celui de l’eau terrestre</a:t>
            </a:r>
          </a:p>
          <a:p>
            <a:pPr marL="914400" lvl="2" indent="0">
              <a:buNone/>
            </a:pPr>
            <a:r>
              <a:rPr lang="fr-FR" dirty="0">
                <a:solidFill>
                  <a:schemeClr val="bg1"/>
                </a:solidFill>
              </a:rPr>
              <a:t>→ Les astéroïdes pourraient avoir joué un rôle plus important</a:t>
            </a:r>
          </a:p>
        </p:txBody>
      </p:sp>
      <p:pic>
        <p:nvPicPr>
          <p:cNvPr id="6146" name="Picture 2" descr="https://scitechdaily.com/images/New-Insights-on-Comet-Tails-Are-Blowing-in-the-Solar-Wind.jpg">
            <a:extLst>
              <a:ext uri="{FF2B5EF4-FFF2-40B4-BE49-F238E27FC236}">
                <a16:creationId xmlns:a16="http://schemas.microsoft.com/office/drawing/2014/main" id="{86DA582E-FE27-4DD4-A42D-4E6CD5FBEF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2021" y="1598829"/>
            <a:ext cx="3731779" cy="2485935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s://www.cieletespace.fr/media/default/0001/19/GBT_OUV_1000-5ee9.jpeg">
            <a:extLst>
              <a:ext uri="{FF2B5EF4-FFF2-40B4-BE49-F238E27FC236}">
                <a16:creationId xmlns:a16="http://schemas.microsoft.com/office/drawing/2014/main" id="{D5A998C4-8E62-48BA-A737-2541588408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6833" y="4258205"/>
            <a:ext cx="3562154" cy="2001931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85371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D269225A-7B7E-4094-8A1C-7BC66860B1E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76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3556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284AD4-F507-423B-86BF-7606B09E77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Des mondes gelés… mais liquides à l’intérieur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222283D-6BCC-4B5C-8FA4-14DD148772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54285"/>
          </a:xfrm>
        </p:spPr>
        <p:txBody>
          <a:bodyPr>
            <a:normAutofit fontScale="70000" lnSpcReduction="20000"/>
          </a:bodyPr>
          <a:lstStyle/>
          <a:p>
            <a:r>
              <a:rPr lang="fr-FR" dirty="0">
                <a:solidFill>
                  <a:schemeClr val="bg1"/>
                </a:solidFill>
              </a:rPr>
              <a:t>Certaines lunes cachent des océans profonds sous une croûte glacée</a:t>
            </a:r>
          </a:p>
          <a:p>
            <a:r>
              <a:rPr lang="fr-FR" dirty="0">
                <a:solidFill>
                  <a:schemeClr val="bg1"/>
                </a:solidFill>
              </a:rPr>
              <a:t>Ces océans sont stables, parfois salés, et peuvent contenir les ingrédients nécessaires à la vie</a:t>
            </a:r>
          </a:p>
          <a:p>
            <a:endParaRPr lang="fr-FR" dirty="0">
              <a:solidFill>
                <a:schemeClr val="bg1"/>
              </a:solidFill>
            </a:endParaRPr>
          </a:p>
          <a:p>
            <a:r>
              <a:rPr lang="fr-FR" b="1" dirty="0">
                <a:solidFill>
                  <a:schemeClr val="bg1"/>
                </a:solidFill>
              </a:rPr>
              <a:t>Europe</a:t>
            </a:r>
            <a:r>
              <a:rPr lang="fr-FR" dirty="0">
                <a:solidFill>
                  <a:schemeClr val="bg1"/>
                </a:solidFill>
              </a:rPr>
              <a:t> (Jupiter)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Océan global sous ~20 km de glace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Activité tectonique possible, fissures, geysers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Mission : Europa Clipper (NASA, lancée en 2024)</a:t>
            </a:r>
          </a:p>
          <a:p>
            <a:pPr lvl="1"/>
            <a:endParaRPr lang="fr-FR" dirty="0">
              <a:solidFill>
                <a:schemeClr val="bg1"/>
              </a:solidFill>
            </a:endParaRPr>
          </a:p>
          <a:p>
            <a:r>
              <a:rPr lang="fr-FR" b="1" dirty="0">
                <a:solidFill>
                  <a:schemeClr val="bg1"/>
                </a:solidFill>
              </a:rPr>
              <a:t>Ganymède</a:t>
            </a:r>
            <a:r>
              <a:rPr lang="fr-FR" dirty="0">
                <a:solidFill>
                  <a:schemeClr val="bg1"/>
                </a:solidFill>
              </a:rPr>
              <a:t> (Jupiter)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Plus grand satellite du Système solaire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Océan profond entre deux couches de glace (?)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Cible principale de JUICE (ESA, lancée 2023)</a:t>
            </a:r>
          </a:p>
          <a:p>
            <a:pPr lvl="1"/>
            <a:endParaRPr lang="fr-FR" dirty="0">
              <a:solidFill>
                <a:schemeClr val="bg1"/>
              </a:solidFill>
            </a:endParaRPr>
          </a:p>
          <a:p>
            <a:r>
              <a:rPr lang="fr-FR" b="1" dirty="0">
                <a:solidFill>
                  <a:schemeClr val="bg1"/>
                </a:solidFill>
              </a:rPr>
              <a:t>Encelade</a:t>
            </a:r>
            <a:r>
              <a:rPr lang="fr-FR" dirty="0">
                <a:solidFill>
                  <a:schemeClr val="bg1"/>
                </a:solidFill>
              </a:rPr>
              <a:t> (Saturne)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Jets spectaculaires de vapeur d’eau et organiques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Source chaude interne probable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Données clés : mission Cassini</a:t>
            </a:r>
          </a:p>
        </p:txBody>
      </p:sp>
      <p:pic>
        <p:nvPicPr>
          <p:cNvPr id="2050" name="Picture 2" descr="https://upload.wikimedia.org/wikipedia/commons/6/63/JUNO_Europe.jpg">
            <a:extLst>
              <a:ext uri="{FF2B5EF4-FFF2-40B4-BE49-F238E27FC236}">
                <a16:creationId xmlns:a16="http://schemas.microsoft.com/office/drawing/2014/main" id="{E35D3D62-03D8-4EEC-B3E8-48024289C3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8956" y="2786496"/>
            <a:ext cx="3044465" cy="1712512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upload.wikimedia.org/wikipedia/commons/f/f7/Jets_of_Enceladus_and_shadows_%28PIA17184%29.jpg">
            <a:extLst>
              <a:ext uri="{FF2B5EF4-FFF2-40B4-BE49-F238E27FC236}">
                <a16:creationId xmlns:a16="http://schemas.microsoft.com/office/drawing/2014/main" id="{4B0EC153-E498-40F3-B909-7E6280D036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8956" y="4718935"/>
            <a:ext cx="3044465" cy="1773940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07546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pload.wikimedia.org/wikipedia/commons/c/c4/Tectonique_des_plaques_sur_Europa-fr.jpg">
            <a:extLst>
              <a:ext uri="{FF2B5EF4-FFF2-40B4-BE49-F238E27FC236}">
                <a16:creationId xmlns:a16="http://schemas.microsoft.com/office/drawing/2014/main" id="{3DBF3DFC-FE5F-48C5-AD45-C35440152C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025" y="0"/>
            <a:ext cx="11028363" cy="6858000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34F8B1EE-C1A6-4705-83C5-65872529EEF2}"/>
              </a:ext>
            </a:extLst>
          </p:cNvPr>
          <p:cNvSpPr txBox="1"/>
          <p:nvPr/>
        </p:nvSpPr>
        <p:spPr>
          <a:xfrm>
            <a:off x="876693" y="6023728"/>
            <a:ext cx="32245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Intérieur hypothétique d’Europe</a:t>
            </a:r>
          </a:p>
        </p:txBody>
      </p:sp>
    </p:spTree>
    <p:extLst>
      <p:ext uri="{BB962C8B-B14F-4D97-AF65-F5344CB8AC3E}">
        <p14:creationId xmlns:p14="http://schemas.microsoft.com/office/powerpoint/2010/main" val="9838376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8EFC03E-86FA-48ED-AEC9-BB9A1B3F6F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Titan : un monde aux deux océans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017B912-3E68-4F51-8B9F-5CFDF38A11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004901" cy="4802187"/>
          </a:xfrm>
        </p:spPr>
        <p:txBody>
          <a:bodyPr>
            <a:normAutofit fontScale="85000" lnSpcReduction="10000"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Une lune unique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Atmosphère dense (azote + méthane)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Climat actif : nuages, pluie, rivières… de méthane liquide</a:t>
            </a:r>
          </a:p>
          <a:p>
            <a:pPr lvl="1"/>
            <a:endParaRPr lang="fr-FR" dirty="0">
              <a:solidFill>
                <a:schemeClr val="bg1"/>
              </a:solidFill>
            </a:endParaRPr>
          </a:p>
          <a:p>
            <a:r>
              <a:rPr lang="fr-FR" dirty="0">
                <a:solidFill>
                  <a:schemeClr val="bg1"/>
                </a:solidFill>
              </a:rPr>
              <a:t>Des mers en surface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Lacs et mers de méthane/éthane dans l’hémisphère nord</a:t>
            </a:r>
          </a:p>
          <a:p>
            <a:pPr marL="914400" lvl="2" indent="0">
              <a:buNone/>
            </a:pPr>
            <a:r>
              <a:rPr lang="fr-FR" dirty="0">
                <a:solidFill>
                  <a:schemeClr val="bg1"/>
                </a:solidFill>
              </a:rPr>
              <a:t>→ Confirmés par Cassini (ex : Kraken Mare)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Un véritable cycle hydrologique… sans eau (en surface)</a:t>
            </a:r>
          </a:p>
          <a:p>
            <a:pPr lvl="1"/>
            <a:endParaRPr lang="fr-FR" dirty="0">
              <a:solidFill>
                <a:schemeClr val="bg1"/>
              </a:solidFill>
            </a:endParaRPr>
          </a:p>
          <a:p>
            <a:r>
              <a:rPr lang="fr-FR" dirty="0">
                <a:solidFill>
                  <a:schemeClr val="bg1"/>
                </a:solidFill>
              </a:rPr>
              <a:t>Un océan d’eau sous la glace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Données de Cassini : croûte glacée flottant sur un océan profond d’eau liquide, probablement salée + ammoniac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Océan interne situé 50 à 100 km sous la surface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Enfermée entre des couches de glace</a:t>
            </a:r>
          </a:p>
          <a:p>
            <a:pPr marL="914400" lvl="2" indent="0">
              <a:buNone/>
            </a:pPr>
            <a:r>
              <a:rPr lang="fr-FR" dirty="0">
                <a:solidFill>
                  <a:schemeClr val="bg1"/>
                </a:solidFill>
              </a:rPr>
              <a:t>→ contact avec la roche incertain</a:t>
            </a:r>
          </a:p>
        </p:txBody>
      </p:sp>
      <p:pic>
        <p:nvPicPr>
          <p:cNvPr id="4098" name="Picture 2" descr="https://upload.wikimedia.org/wikipedia/commons/4/4b/Liquid_lakes_on_titan.jpg">
            <a:extLst>
              <a:ext uri="{FF2B5EF4-FFF2-40B4-BE49-F238E27FC236}">
                <a16:creationId xmlns:a16="http://schemas.microsoft.com/office/drawing/2014/main" id="{D138BB11-3D7E-4E48-93AF-E71B0A3B40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3481" y="1930686"/>
            <a:ext cx="3190319" cy="4171361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96853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F00B59D6-1F76-4135-B85C-5E1D4A2AB6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4208294"/>
              </p:ext>
            </p:extLst>
          </p:nvPr>
        </p:nvGraphicFramePr>
        <p:xfrm>
          <a:off x="1267923" y="591205"/>
          <a:ext cx="9656153" cy="56755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3996">
                  <a:extLst>
                    <a:ext uri="{9D8B030D-6E8A-4147-A177-3AD203B41FA5}">
                      <a16:colId xmlns:a16="http://schemas.microsoft.com/office/drawing/2014/main" val="1615845186"/>
                    </a:ext>
                  </a:extLst>
                </a:gridCol>
                <a:gridCol w="2086754">
                  <a:extLst>
                    <a:ext uri="{9D8B030D-6E8A-4147-A177-3AD203B41FA5}">
                      <a16:colId xmlns:a16="http://schemas.microsoft.com/office/drawing/2014/main" val="2753752135"/>
                    </a:ext>
                  </a:extLst>
                </a:gridCol>
                <a:gridCol w="2353097">
                  <a:extLst>
                    <a:ext uri="{9D8B030D-6E8A-4147-A177-3AD203B41FA5}">
                      <a16:colId xmlns:a16="http://schemas.microsoft.com/office/drawing/2014/main" val="761423916"/>
                    </a:ext>
                  </a:extLst>
                </a:gridCol>
                <a:gridCol w="2952306">
                  <a:extLst>
                    <a:ext uri="{9D8B030D-6E8A-4147-A177-3AD203B41FA5}">
                      <a16:colId xmlns:a16="http://schemas.microsoft.com/office/drawing/2014/main" val="1723202585"/>
                    </a:ext>
                  </a:extLst>
                </a:gridCol>
              </a:tblGrid>
              <a:tr h="660928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Corps céleste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État de l’eau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Contact roche/eau 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Missions clés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4859301"/>
                  </a:ext>
                </a:extLst>
              </a:tr>
              <a:tr h="382919">
                <a:tc>
                  <a:txBody>
                    <a:bodyPr/>
                    <a:lstStyle/>
                    <a:p>
                      <a:r>
                        <a:rPr lang="fr-FR" dirty="0"/>
                        <a:t>Terre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/>
                        <a:t>3 états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Oui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-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52712212"/>
                  </a:ext>
                </a:extLst>
              </a:tr>
              <a:tr h="660928">
                <a:tc>
                  <a:txBody>
                    <a:bodyPr/>
                    <a:lstStyle/>
                    <a:p>
                      <a:r>
                        <a:rPr lang="fr-FR" dirty="0"/>
                        <a:t>Lune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Solide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LRO, </a:t>
                      </a:r>
                      <a:r>
                        <a:rPr lang="fr-FR" dirty="0" err="1"/>
                        <a:t>Chandrayaan</a:t>
                      </a:r>
                      <a:r>
                        <a:rPr lang="fr-FR" dirty="0"/>
                        <a:t>, </a:t>
                      </a:r>
                      <a:r>
                        <a:rPr lang="fr-FR" dirty="0" err="1"/>
                        <a:t>Artemis</a:t>
                      </a:r>
                      <a:endParaRPr lang="fr-F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46742611"/>
                  </a:ext>
                </a:extLst>
              </a:tr>
              <a:tr h="944183">
                <a:tc>
                  <a:txBody>
                    <a:bodyPr/>
                    <a:lstStyle/>
                    <a:p>
                      <a:r>
                        <a:rPr lang="fr-FR" dirty="0"/>
                        <a:t>Mars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Solide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/>
                        <a:t>-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MRO, Curiosity, </a:t>
                      </a:r>
                      <a:r>
                        <a:rPr lang="fr-FR" dirty="0" err="1"/>
                        <a:t>Perseverance</a:t>
                      </a:r>
                      <a:endParaRPr lang="fr-F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71721276"/>
                  </a:ext>
                </a:extLst>
              </a:tr>
              <a:tr h="660928">
                <a:tc>
                  <a:txBody>
                    <a:bodyPr/>
                    <a:lstStyle/>
                    <a:p>
                      <a:r>
                        <a:rPr lang="fr-FR" dirty="0"/>
                        <a:t>Comètes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/>
                        <a:t>Solide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/>
                        <a:t>Rosetta, Deep Impact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34359840"/>
                  </a:ext>
                </a:extLst>
              </a:tr>
              <a:tr h="660928">
                <a:tc>
                  <a:txBody>
                    <a:bodyPr/>
                    <a:lstStyle/>
                    <a:p>
                      <a:r>
                        <a:rPr lang="fr-FR" dirty="0"/>
                        <a:t>Europe (Jupiter)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/>
                        <a:t>Liquide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Oui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Galileo, Europa Clipper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6669317"/>
                  </a:ext>
                </a:extLst>
              </a:tr>
              <a:tr h="660928">
                <a:tc>
                  <a:txBody>
                    <a:bodyPr/>
                    <a:lstStyle/>
                    <a:p>
                      <a:r>
                        <a:rPr lang="fr-FR" dirty="0"/>
                        <a:t>Encelade (Saturne)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/>
                        <a:t>Liquide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Oui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Cassini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5265723"/>
                  </a:ext>
                </a:extLst>
              </a:tr>
              <a:tr h="660928">
                <a:tc>
                  <a:txBody>
                    <a:bodyPr/>
                    <a:lstStyle/>
                    <a:p>
                      <a:r>
                        <a:rPr lang="fr-FR" dirty="0"/>
                        <a:t>Ganymède (Jupiter)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/>
                        <a:t>Liquide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❌ Pris entre glaces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JUICE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95030933"/>
                  </a:ext>
                </a:extLst>
              </a:tr>
              <a:tr h="382919">
                <a:tc>
                  <a:txBody>
                    <a:bodyPr/>
                    <a:lstStyle/>
                    <a:p>
                      <a:r>
                        <a:rPr lang="fr-FR" dirty="0"/>
                        <a:t>Titan (Saturne)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Liquide 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❓ Incertain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Cassini, </a:t>
                      </a:r>
                      <a:r>
                        <a:rPr lang="fr-FR" dirty="0" err="1"/>
                        <a:t>Dragonfly</a:t>
                      </a:r>
                      <a:endParaRPr lang="fr-F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35864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89673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66BEB89-96A3-4127-A8D3-3F496D728E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Des océans… gazeux 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A9F61E7-5213-4ECA-8765-6F01A79FD2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316744" cy="4667250"/>
          </a:xfrm>
        </p:spPr>
        <p:txBody>
          <a:bodyPr>
            <a:normAutofit fontScale="70000" lnSpcReduction="20000"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Des couches fluides profondes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Les planètes géantes (Jupiter, Saturne, Uranus, Neptune) n’ont pas de surface solide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Leur atmosphère forme une masse fluide en perpétuel mouvement, avec vagues, tourbillons, couches superposées</a:t>
            </a:r>
          </a:p>
          <a:p>
            <a:pPr lvl="1"/>
            <a:endParaRPr lang="fr-FR" dirty="0">
              <a:solidFill>
                <a:schemeClr val="bg1"/>
              </a:solidFill>
            </a:endParaRPr>
          </a:p>
          <a:p>
            <a:r>
              <a:rPr lang="fr-FR" b="1" dirty="0">
                <a:solidFill>
                  <a:schemeClr val="bg1"/>
                </a:solidFill>
              </a:rPr>
              <a:t>Jupiter : un monde d’écoulements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Images de la sonde Juno → révélations sur la profondeur et la structure des courants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Bandes colorées, grandes taches et jets d'altitude : ressemblent aux courants océaniques terrestres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Ces « océans de gaz » s'étendent sur plusieurs milliers de kilomètres de profondeur</a:t>
            </a:r>
          </a:p>
          <a:p>
            <a:pPr lvl="1"/>
            <a:endParaRPr lang="fr-FR" dirty="0">
              <a:solidFill>
                <a:schemeClr val="bg1"/>
              </a:solidFill>
            </a:endParaRPr>
          </a:p>
          <a:p>
            <a:r>
              <a:rPr lang="fr-FR" b="1" dirty="0">
                <a:solidFill>
                  <a:schemeClr val="bg1"/>
                </a:solidFill>
              </a:rPr>
              <a:t>Pas d’eau liquide, mais…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Des nuages d’ammoniac, de vapeur d’eau, d’hydrogène et d’hélium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À certaines profondeurs, des modèles suggèrent la présence d’une couche d’eau supercritique</a:t>
            </a:r>
          </a:p>
        </p:txBody>
      </p:sp>
      <p:pic>
        <p:nvPicPr>
          <p:cNvPr id="1026" name="Picture 2" descr="https://blogs.futura-sciences.com/feldmann/wp-content/uploads/sites/9/2022/01/juno3-1038x576.jpg">
            <a:extLst>
              <a:ext uri="{FF2B5EF4-FFF2-40B4-BE49-F238E27FC236}">
                <a16:creationId xmlns:a16="http://schemas.microsoft.com/office/drawing/2014/main" id="{140CDFA9-F5A9-42CA-B643-BB67A83198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7867" y="1690688"/>
            <a:ext cx="4025933" cy="2234044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003758F-615D-4418-AE37-1B423AAE58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7867" y="4059668"/>
            <a:ext cx="4025932" cy="2264587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9482247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www.asc-csa.gc.ca/images/astronomie/systeme-solaire/neptune-1.jpg">
            <a:extLst>
              <a:ext uri="{FF2B5EF4-FFF2-40B4-BE49-F238E27FC236}">
                <a16:creationId xmlns:a16="http://schemas.microsoft.com/office/drawing/2014/main" id="{CEFB015E-84EA-47E4-A4A4-5F81E13056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31092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0DE0DB-AF51-4DBB-A2F2-8935C23F91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Les Océans du ciel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48752C0-2614-4EF4-81A3-973749E71F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18236"/>
            <a:ext cx="6326171" cy="4874639"/>
          </a:xfrm>
        </p:spPr>
        <p:txBody>
          <a:bodyPr>
            <a:normAutofit fontScale="85000" lnSpcReduction="10000"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Un fil conducteur : l’eau, clé de la vie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Là où il y a de l’eau, il pourrait y avoir de la vie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L’astronomie moderne en fait une priorité absolue</a:t>
            </a:r>
          </a:p>
          <a:p>
            <a:pPr lvl="1"/>
            <a:endParaRPr lang="fr-FR" dirty="0">
              <a:solidFill>
                <a:schemeClr val="bg1"/>
              </a:solidFill>
            </a:endParaRPr>
          </a:p>
          <a:p>
            <a:pPr lvl="1"/>
            <a:r>
              <a:rPr lang="fr-FR" dirty="0">
                <a:solidFill>
                  <a:schemeClr val="bg1"/>
                </a:solidFill>
              </a:rPr>
              <a:t>Les Nuits des étoiles 2025 sont labellisées </a:t>
            </a:r>
            <a:r>
              <a:rPr lang="fr-FR" b="1" dirty="0">
                <a:solidFill>
                  <a:schemeClr val="bg1"/>
                </a:solidFill>
              </a:rPr>
              <a:t>« La Mer en Commun »</a:t>
            </a:r>
            <a:r>
              <a:rPr lang="fr-FR" dirty="0">
                <a:solidFill>
                  <a:schemeClr val="bg1"/>
                </a:solidFill>
              </a:rPr>
              <a:t>, dans le cadre de l’Année de la Mer, initiative nationale portée par le ministère de la Transition écologique</a:t>
            </a:r>
          </a:p>
          <a:p>
            <a:pPr lvl="1"/>
            <a:endParaRPr lang="fr-FR" dirty="0">
              <a:solidFill>
                <a:schemeClr val="bg1"/>
              </a:solidFill>
            </a:endParaRPr>
          </a:p>
          <a:p>
            <a:r>
              <a:rPr lang="fr-FR" b="1" dirty="0">
                <a:solidFill>
                  <a:schemeClr val="bg1"/>
                </a:solidFill>
              </a:rPr>
              <a:t>Une actualité scientifique :</a:t>
            </a:r>
          </a:p>
          <a:p>
            <a:pPr lvl="1"/>
            <a:r>
              <a:rPr lang="fr-FR" b="1" dirty="0">
                <a:solidFill>
                  <a:schemeClr val="bg1"/>
                </a:solidFill>
              </a:rPr>
              <a:t>JWST</a:t>
            </a:r>
            <a:r>
              <a:rPr lang="fr-FR" dirty="0">
                <a:solidFill>
                  <a:schemeClr val="bg1"/>
                </a:solidFill>
              </a:rPr>
              <a:t> a détecté de la glace d’eau autour d’une étoile jeune (mai 2025)</a:t>
            </a:r>
          </a:p>
          <a:p>
            <a:pPr lvl="1"/>
            <a:r>
              <a:rPr lang="fr-FR" b="1" dirty="0">
                <a:solidFill>
                  <a:schemeClr val="bg1"/>
                </a:solidFill>
              </a:rPr>
              <a:t>JUICE</a:t>
            </a:r>
            <a:r>
              <a:rPr lang="fr-FR" dirty="0">
                <a:solidFill>
                  <a:schemeClr val="bg1"/>
                </a:solidFill>
              </a:rPr>
              <a:t> (ESA) et </a:t>
            </a:r>
            <a:r>
              <a:rPr lang="fr-FR" b="1" dirty="0">
                <a:solidFill>
                  <a:schemeClr val="bg1"/>
                </a:solidFill>
              </a:rPr>
              <a:t>Europa Clipper </a:t>
            </a:r>
            <a:r>
              <a:rPr lang="fr-FR" dirty="0">
                <a:solidFill>
                  <a:schemeClr val="bg1"/>
                </a:solidFill>
              </a:rPr>
              <a:t>(NASA) en route vers les lunes océans de Jupiter</a:t>
            </a:r>
          </a:p>
          <a:p>
            <a:pPr lvl="1"/>
            <a:r>
              <a:rPr lang="fr-FR" b="1" dirty="0" err="1">
                <a:solidFill>
                  <a:schemeClr val="bg1"/>
                </a:solidFill>
              </a:rPr>
              <a:t>Dragonfly</a:t>
            </a:r>
            <a:r>
              <a:rPr lang="fr-FR" dirty="0">
                <a:solidFill>
                  <a:schemeClr val="bg1"/>
                </a:solidFill>
              </a:rPr>
              <a:t> (NASA, lancement prévu 2028) ira explorer Titan, une lune aux mers d’hydrocarbures</a:t>
            </a:r>
          </a:p>
        </p:txBody>
      </p:sp>
      <p:pic>
        <p:nvPicPr>
          <p:cNvPr id="1026" name="Picture 2" descr="sea-moon-nature-night-fishing-boat-night-sky-ocean-moon-set.jpg (910×607)">
            <a:extLst>
              <a:ext uri="{FF2B5EF4-FFF2-40B4-BE49-F238E27FC236}">
                <a16:creationId xmlns:a16="http://schemas.microsoft.com/office/drawing/2014/main" id="{C31EC9E9-9B24-4AF4-926D-D80C11B58A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60" r="18125"/>
          <a:stretch/>
        </p:blipFill>
        <p:spPr bwMode="auto">
          <a:xfrm>
            <a:off x="7620786" y="1690688"/>
            <a:ext cx="3733014" cy="4559283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66362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C98D053-A8A6-4014-892A-CB8A0C521F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Les vagues des anneaux de Saturne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2297F15-0E2E-441C-9741-A33404B376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6024513" cy="4763711"/>
          </a:xfrm>
        </p:spPr>
        <p:txBody>
          <a:bodyPr>
            <a:normAutofit fontScale="70000" lnSpcReduction="20000"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Des anneaux… qui ondulent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Les anneaux de Saturne ne sont pas plats comme des disques rigides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Ils présentent des vagues, ondulations, </a:t>
            </a:r>
            <a:r>
              <a:rPr lang="fr-FR" dirty="0" err="1">
                <a:solidFill>
                  <a:schemeClr val="bg1"/>
                </a:solidFill>
              </a:rPr>
              <a:t>spiralements</a:t>
            </a:r>
            <a:r>
              <a:rPr lang="fr-FR" dirty="0">
                <a:solidFill>
                  <a:schemeClr val="bg1"/>
                </a:solidFill>
              </a:rPr>
              <a:t>, observés avec une grande précision par la sonde Cassini</a:t>
            </a:r>
          </a:p>
          <a:p>
            <a:pPr lvl="1"/>
            <a:endParaRPr lang="fr-FR" dirty="0">
              <a:solidFill>
                <a:schemeClr val="bg1"/>
              </a:solidFill>
            </a:endParaRPr>
          </a:p>
          <a:p>
            <a:r>
              <a:rPr lang="fr-FR" b="1" dirty="0">
                <a:solidFill>
                  <a:schemeClr val="bg1"/>
                </a:solidFill>
              </a:rPr>
              <a:t>Lunes bergères et résonances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Certaines petites lunes (ex. Pan, Daphnis, Prométhée) se déplacent à l’intérieur ou au bord des anneaux</a:t>
            </a:r>
          </a:p>
          <a:p>
            <a:pPr marL="914400" lvl="2" indent="0">
              <a:buNone/>
            </a:pPr>
            <a:r>
              <a:rPr lang="fr-FR" dirty="0">
                <a:solidFill>
                  <a:schemeClr val="bg1"/>
                </a:solidFill>
              </a:rPr>
              <a:t>→ Elles créent des vagues de matière, comme des « remous » dans un fluide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Ces lunes, dites bergères, sculptent des « lacunes » ou « divisions » (ex. : division d’</a:t>
            </a:r>
            <a:r>
              <a:rPr lang="fr-FR" dirty="0" err="1">
                <a:solidFill>
                  <a:schemeClr val="bg1"/>
                </a:solidFill>
              </a:rPr>
              <a:t>Encke</a:t>
            </a:r>
            <a:r>
              <a:rPr lang="fr-FR" dirty="0">
                <a:solidFill>
                  <a:schemeClr val="bg1"/>
                </a:solidFill>
              </a:rPr>
              <a:t>)</a:t>
            </a:r>
          </a:p>
          <a:p>
            <a:pPr lvl="1"/>
            <a:endParaRPr lang="fr-FR" dirty="0">
              <a:solidFill>
                <a:schemeClr val="bg1"/>
              </a:solidFill>
            </a:endParaRPr>
          </a:p>
          <a:p>
            <a:r>
              <a:rPr lang="fr-FR" b="1" dirty="0">
                <a:solidFill>
                  <a:schemeClr val="bg1"/>
                </a:solidFill>
              </a:rPr>
              <a:t>Un océan… solide ?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Un comportement dynamique, fluide, résonant, très proche des ondes dans un océan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Même si les particules sont solides, les anneaux se comportent collectivement comme un fluide</a:t>
            </a:r>
          </a:p>
        </p:txBody>
      </p:sp>
      <p:pic>
        <p:nvPicPr>
          <p:cNvPr id="3074" name="Picture 2" descr="https://www.researchgate.net/profile/Paolo-Ridolfi/publication/373014222/figure/fig14/AS:11431281180532234@1691617851340/Saturns-moon-Daphnis-raising-a-trail-of-waves-in-the-ring-material-imaged-by-Cassini.png">
            <a:extLst>
              <a:ext uri="{FF2B5EF4-FFF2-40B4-BE49-F238E27FC236}">
                <a16:creationId xmlns:a16="http://schemas.microsoft.com/office/drawing/2014/main" id="{FC740997-CCD4-43F9-BBAB-A7ADF3A60F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1601" y="1825624"/>
            <a:ext cx="3992199" cy="1850502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r/spaceporn - the road to the sky.">
            <a:extLst>
              <a:ext uri="{FF2B5EF4-FFF2-40B4-BE49-F238E27FC236}">
                <a16:creationId xmlns:a16="http://schemas.microsoft.com/office/drawing/2014/main" id="{22B51988-1340-4432-B1A6-5E3AFE665C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1600" y="3915952"/>
            <a:ext cx="3998537" cy="2249177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11439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upload.wikimedia.org/wikipedia/commons/8/87/LH_95.jpg">
            <a:extLst>
              <a:ext uri="{FF2B5EF4-FFF2-40B4-BE49-F238E27FC236}">
                <a16:creationId xmlns:a16="http://schemas.microsoft.com/office/drawing/2014/main" id="{1489C36E-EFF4-4D15-91C7-DFDE801834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448"/>
          <a:stretch/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13887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CF8C02-7AB7-40B0-80F7-DFA29B80D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Les mers invisibles du ciel :</a:t>
            </a:r>
            <a:br>
              <a:rPr lang="fr-FR" b="1" dirty="0">
                <a:solidFill>
                  <a:schemeClr val="bg1"/>
                </a:solidFill>
              </a:rPr>
            </a:br>
            <a:r>
              <a:rPr lang="fr-FR" b="1" dirty="0">
                <a:solidFill>
                  <a:schemeClr val="bg1"/>
                </a:solidFill>
              </a:rPr>
              <a:t>l’eau dans les nébuleuses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8723318-4475-46B9-9ECF-AD9CF94092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864258" cy="4667250"/>
          </a:xfrm>
        </p:spPr>
        <p:txBody>
          <a:bodyPr>
            <a:normAutofit fontScale="77500" lnSpcReduction="20000"/>
          </a:bodyPr>
          <a:lstStyle/>
          <a:p>
            <a:r>
              <a:rPr lang="fr-FR" dirty="0">
                <a:solidFill>
                  <a:schemeClr val="bg1"/>
                </a:solidFill>
              </a:rPr>
              <a:t>Des réservoirs invisibles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Les nuages interstellaires froids contiennent de la glace d’eau sur les grains de poussière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Une eau présente en quantité, répartie sur des régions immenses du ciel</a:t>
            </a:r>
          </a:p>
          <a:p>
            <a:endParaRPr lang="fr-FR" dirty="0">
              <a:solidFill>
                <a:schemeClr val="bg1"/>
              </a:solidFill>
            </a:endParaRPr>
          </a:p>
          <a:p>
            <a:r>
              <a:rPr lang="fr-FR" dirty="0">
                <a:solidFill>
                  <a:schemeClr val="bg1"/>
                </a:solidFill>
              </a:rPr>
              <a:t>Comment la voit-on ?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Télescopes : Herschel, ALMA, JWST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L’eau se révèle par ses raies spectrales infrarouges et submillimétriques</a:t>
            </a:r>
          </a:p>
          <a:p>
            <a:endParaRPr lang="fr-FR" dirty="0">
              <a:solidFill>
                <a:schemeClr val="bg1"/>
              </a:solidFill>
            </a:endParaRPr>
          </a:p>
          <a:p>
            <a:r>
              <a:rPr lang="fr-FR" dirty="0">
                <a:solidFill>
                  <a:schemeClr val="bg1"/>
                </a:solidFill>
              </a:rPr>
              <a:t>Une matière première pour les planètes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Ces océans glacés diffus nourrissent la formation des étoiles et des systèmes planétaires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L’eau y est ancienne, bien avant l’apparition des mondes</a:t>
            </a:r>
          </a:p>
        </p:txBody>
      </p:sp>
      <p:pic>
        <p:nvPicPr>
          <p:cNvPr id="7170" name="Picture 2" descr="Mystic_Mountain_HST.jpg">
            <a:extLst>
              <a:ext uri="{FF2B5EF4-FFF2-40B4-BE49-F238E27FC236}">
                <a16:creationId xmlns:a16="http://schemas.microsoft.com/office/drawing/2014/main" id="{51626AF4-C0F4-4DA7-AC96-97F6989936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2668" y="2328420"/>
            <a:ext cx="3515626" cy="3234376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88602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7CEAA69-9D62-462C-A0D3-7B941C8B68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La Tête de Cheval : un océan du ciel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D32D137-DD1B-4913-AC0D-3F5643F16D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6684390" cy="4537470"/>
          </a:xfrm>
        </p:spPr>
        <p:txBody>
          <a:bodyPr>
            <a:normAutofit fontScale="92500" lnSpcReduction="20000"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Un nuage sombre sculpté par la lumière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Située dans la constellation d’Orion, à ~1 300 années-lumière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Forme caractéristique de tête de cheval due à une colonne de gaz froid et de poussière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Bordée par le rayonnement d’étoiles jeunes</a:t>
            </a:r>
          </a:p>
          <a:p>
            <a:pPr marL="914400" lvl="2" indent="0">
              <a:buNone/>
            </a:pPr>
            <a:r>
              <a:rPr lang="fr-FR" dirty="0">
                <a:solidFill>
                  <a:schemeClr val="bg1"/>
                </a:solidFill>
              </a:rPr>
              <a:t>→ apparition de structures en forme de vagues ou de crêtes</a:t>
            </a:r>
          </a:p>
          <a:p>
            <a:pPr marL="914400" lvl="2" indent="0">
              <a:buNone/>
            </a:pPr>
            <a:endParaRPr lang="fr-FR" dirty="0">
              <a:solidFill>
                <a:schemeClr val="bg1"/>
              </a:solidFill>
            </a:endParaRPr>
          </a:p>
          <a:p>
            <a:r>
              <a:rPr lang="fr-FR" b="1" dirty="0">
                <a:solidFill>
                  <a:schemeClr val="bg1"/>
                </a:solidFill>
              </a:rPr>
              <a:t>JWST : une vision en relief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Images infrarouges récentes du télescope spatial James Webb</a:t>
            </a:r>
          </a:p>
          <a:p>
            <a:pPr marL="914400" lvl="2" indent="0">
              <a:buNone/>
            </a:pPr>
            <a:r>
              <a:rPr lang="fr-FR" dirty="0">
                <a:solidFill>
                  <a:schemeClr val="bg1"/>
                </a:solidFill>
              </a:rPr>
              <a:t>→ Détails saisissants de masses fluides ondulantes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On y voit des plis, des arcs, des écoulements, rappelant les vagues d’un océan de gaz</a:t>
            </a:r>
          </a:p>
        </p:txBody>
      </p:sp>
      <p:pic>
        <p:nvPicPr>
          <p:cNvPr id="4100" name="Picture 4" descr="https://cdn.esahubble.org/archives/images/screen/heic1307a.jpg">
            <a:extLst>
              <a:ext uri="{FF2B5EF4-FFF2-40B4-BE49-F238E27FC236}">
                <a16:creationId xmlns:a16="http://schemas.microsoft.com/office/drawing/2014/main" id="{4485227E-013B-4577-8A40-76BCED29DA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2586" y="1966258"/>
            <a:ext cx="3711214" cy="3879130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08984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science.nasa.gov/wp-content/uploads/2024/04/webb-euclid-hubble-webb-stsci-01hv6qfd4aem3n2m69ggza3kgj.png">
            <a:extLst>
              <a:ext uri="{FF2B5EF4-FFF2-40B4-BE49-F238E27FC236}">
                <a16:creationId xmlns:a16="http://schemas.microsoft.com/office/drawing/2014/main" id="{A3BBA3BE-1FDE-41DD-B49F-C5BA961B26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33463"/>
            <a:ext cx="12192000" cy="479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52491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66CD006-6106-4172-B147-DF87759DF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Disques protoplanétaires : des berceaux d’eau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9CAFDC4-4B3A-4D18-9C86-7E0A2FF5E9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882353" cy="4667250"/>
          </a:xfrm>
        </p:spPr>
        <p:txBody>
          <a:bodyPr>
            <a:normAutofit fontScale="77500" lnSpcReduction="20000"/>
          </a:bodyPr>
          <a:lstStyle/>
          <a:p>
            <a:r>
              <a:rPr lang="fr-FR" dirty="0">
                <a:solidFill>
                  <a:schemeClr val="bg1"/>
                </a:solidFill>
              </a:rPr>
              <a:t>Des disques riches en gaz, poussières… et en eau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Les disques protoplanétaires sont les lieux de formation des planètes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On y trouve de la glace d’eau et de la vapeur dans certaines zones</a:t>
            </a:r>
          </a:p>
          <a:p>
            <a:pPr lvl="1"/>
            <a:endParaRPr lang="fr-FR" dirty="0">
              <a:solidFill>
                <a:schemeClr val="bg1"/>
              </a:solidFill>
            </a:endParaRPr>
          </a:p>
          <a:p>
            <a:r>
              <a:rPr lang="fr-FR" dirty="0">
                <a:solidFill>
                  <a:schemeClr val="bg1"/>
                </a:solidFill>
              </a:rPr>
              <a:t>Découvertes récentes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JWST (2025) : détection de glace d’eau cristalline autour de l’étoile HD 181327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Télescopes : ALMA, JWST, Spitzer</a:t>
            </a:r>
          </a:p>
          <a:p>
            <a:pPr marL="914400" lvl="2" indent="0">
              <a:buNone/>
            </a:pPr>
            <a:r>
              <a:rPr lang="fr-FR" dirty="0">
                <a:solidFill>
                  <a:schemeClr val="bg1"/>
                </a:solidFill>
              </a:rPr>
              <a:t>→ Observation directe des raies de l’eau dans l’infrarouge</a:t>
            </a:r>
          </a:p>
          <a:p>
            <a:pPr marL="914400" lvl="2" indent="0">
              <a:buNone/>
            </a:pPr>
            <a:endParaRPr lang="fr-FR" dirty="0">
              <a:solidFill>
                <a:schemeClr val="bg1"/>
              </a:solidFill>
            </a:endParaRPr>
          </a:p>
          <a:p>
            <a:r>
              <a:rPr lang="fr-FR" dirty="0">
                <a:solidFill>
                  <a:schemeClr val="bg1"/>
                </a:solidFill>
              </a:rPr>
              <a:t>Ligne des glaces = frontière cruciale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Zone où l’eau passe de l’état gazeux à solide</a:t>
            </a:r>
          </a:p>
          <a:p>
            <a:pPr marL="914400" lvl="2" indent="0">
              <a:buNone/>
            </a:pPr>
            <a:r>
              <a:rPr lang="fr-FR" dirty="0">
                <a:solidFill>
                  <a:schemeClr val="bg1"/>
                </a:solidFill>
              </a:rPr>
              <a:t>→ Détermine où se forment planètes rocheuses ou géantes gazeuses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Au-delà : les planètes peuvent accumuler plus de glace et de gaz</a:t>
            </a:r>
          </a:p>
        </p:txBody>
      </p:sp>
      <p:pic>
        <p:nvPicPr>
          <p:cNvPr id="8194" name="Picture 2" descr="Glace Espace">
            <a:extLst>
              <a:ext uri="{FF2B5EF4-FFF2-40B4-BE49-F238E27FC236}">
                <a16:creationId xmlns:a16="http://schemas.microsoft.com/office/drawing/2014/main" id="{4C7087E1-7C33-4116-9205-D68E9A3010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390984" y="2530060"/>
            <a:ext cx="5072404" cy="2853227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97806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B4F1E9E-8879-442B-A424-0A289E649A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Exoplanètes océans : des mondes d’eau à perte de vue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6D9118B-1A7D-4D2C-B08A-7CEC72976C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250757" cy="4351338"/>
          </a:xfrm>
        </p:spPr>
        <p:txBody>
          <a:bodyPr>
            <a:normAutofit fontScale="70000" lnSpcReduction="20000"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Des planètes entièrement bleues ?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Appelées « planètes océans » 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Modèles théoriques et observations suggèrent l’existence de planètes sans continents, avec des océans globaux de plusieurs centaines de kilomètres de profondeur</a:t>
            </a:r>
          </a:p>
          <a:p>
            <a:pPr lvl="1"/>
            <a:endParaRPr lang="fr-FR" dirty="0">
              <a:solidFill>
                <a:schemeClr val="bg1"/>
              </a:solidFill>
            </a:endParaRPr>
          </a:p>
          <a:p>
            <a:r>
              <a:rPr lang="fr-FR" b="1" dirty="0">
                <a:solidFill>
                  <a:schemeClr val="bg1"/>
                </a:solidFill>
              </a:rPr>
              <a:t>Comment les détecte-t-on ?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Par analyse de la densité moyenne (rayon + masse) → trop faible pour être uniquement rocheuse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Atmosphères analysées par transit : présence possible de vapeur d’eau</a:t>
            </a:r>
          </a:p>
          <a:p>
            <a:pPr lvl="1"/>
            <a:endParaRPr lang="fr-FR" dirty="0">
              <a:solidFill>
                <a:schemeClr val="bg1"/>
              </a:solidFill>
            </a:endParaRPr>
          </a:p>
          <a:p>
            <a:r>
              <a:rPr lang="fr-FR" b="1" dirty="0">
                <a:solidFill>
                  <a:schemeClr val="bg1"/>
                </a:solidFill>
              </a:rPr>
              <a:t>Exemples de candidates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TOI-1452 b (2022) : planète d’environ 70 % d’eau, à 100 al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Kepler-22 b, GJ 1214 b : exoplanètes de type </a:t>
            </a:r>
            <a:r>
              <a:rPr lang="fr-FR" dirty="0" err="1">
                <a:solidFill>
                  <a:schemeClr val="bg1"/>
                </a:solidFill>
              </a:rPr>
              <a:t>sub</a:t>
            </a:r>
            <a:r>
              <a:rPr lang="fr-FR" dirty="0">
                <a:solidFill>
                  <a:schemeClr val="bg1"/>
                </a:solidFill>
              </a:rPr>
              <a:t>-neptunien à la densité compatible avec de l’eau</a:t>
            </a:r>
          </a:p>
          <a:p>
            <a:pPr marL="914400" lvl="2" indent="0">
              <a:buNone/>
            </a:pPr>
            <a:r>
              <a:rPr lang="fr-FR" dirty="0">
                <a:solidFill>
                  <a:schemeClr val="bg1"/>
                </a:solidFill>
              </a:rPr>
              <a:t>→ Pas encore confirmées, mais prometteuses</a:t>
            </a:r>
          </a:p>
        </p:txBody>
      </p:sp>
      <p:pic>
        <p:nvPicPr>
          <p:cNvPr id="9218" name="Picture 2" descr="https://upload.wikimedia.org/wikipedia/commons/d/dc/TOI-1452b.jpg">
            <a:extLst>
              <a:ext uri="{FF2B5EF4-FFF2-40B4-BE49-F238E27FC236}">
                <a16:creationId xmlns:a16="http://schemas.microsoft.com/office/drawing/2014/main" id="{323E3A5B-D133-4578-A9F6-6789810FCE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350"/>
          <a:stretch/>
        </p:blipFill>
        <p:spPr bwMode="auto">
          <a:xfrm>
            <a:off x="7915369" y="2186705"/>
            <a:ext cx="3438431" cy="3686193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39529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3F8ECFE-0A88-4D0B-8623-7F49CE6799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L’eau : la boussole pour trouver la vie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7D00FBE-609E-4362-B8CF-EB867C9B99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740951" cy="4351338"/>
          </a:xfrm>
        </p:spPr>
        <p:txBody>
          <a:bodyPr>
            <a:normAutofit fontScale="70000" lnSpcReduction="20000"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Pourquoi l’eau ?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Solvant idéal pour la chimie du vivant : elle dissout, transporte, stabilise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Présente dans toutes les formes de vie connues sur Terre</a:t>
            </a:r>
          </a:p>
          <a:p>
            <a:pPr marL="914400" lvl="2" indent="0">
              <a:buNone/>
            </a:pPr>
            <a:r>
              <a:rPr lang="fr-FR" dirty="0">
                <a:solidFill>
                  <a:schemeClr val="bg1"/>
                </a:solidFill>
              </a:rPr>
              <a:t>→ Sans eau, pas de vie telle qu’on la connaît</a:t>
            </a:r>
          </a:p>
          <a:p>
            <a:pPr marL="914400" lvl="2" indent="0">
              <a:buNone/>
            </a:pPr>
            <a:endParaRPr lang="fr-FR" dirty="0">
              <a:solidFill>
                <a:schemeClr val="bg1"/>
              </a:solidFill>
            </a:endParaRPr>
          </a:p>
          <a:p>
            <a:r>
              <a:rPr lang="fr-FR" b="1" dirty="0">
                <a:solidFill>
                  <a:schemeClr val="bg1"/>
                </a:solidFill>
              </a:rPr>
              <a:t>Objectif des missions modernes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Chercher des signes d’eau (passée ou actuelle) sur Mars, Europe, Encelade, Titan…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Étudier les atmosphères </a:t>
            </a:r>
            <a:r>
              <a:rPr lang="fr-FR" dirty="0" err="1">
                <a:solidFill>
                  <a:schemeClr val="bg1"/>
                </a:solidFill>
              </a:rPr>
              <a:t>exoplanétaires</a:t>
            </a:r>
            <a:r>
              <a:rPr lang="fr-FR" dirty="0">
                <a:solidFill>
                  <a:schemeClr val="bg1"/>
                </a:solidFill>
              </a:rPr>
              <a:t> à la recherche de vapeur d’eau</a:t>
            </a:r>
          </a:p>
          <a:p>
            <a:pPr lvl="1"/>
            <a:endParaRPr lang="fr-FR" dirty="0">
              <a:solidFill>
                <a:schemeClr val="bg1"/>
              </a:solidFill>
            </a:endParaRPr>
          </a:p>
          <a:p>
            <a:r>
              <a:rPr lang="fr-FR" b="1" dirty="0">
                <a:solidFill>
                  <a:schemeClr val="bg1"/>
                </a:solidFill>
              </a:rPr>
              <a:t>Et si l’eau ne suffisait pas ?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D’autres conditions sont nécessaires (énergie, molécules organiques, stabilité)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Mais l’eau reste la première étape : là où elle est, on a une chance de trouver le reste</a:t>
            </a:r>
          </a:p>
        </p:txBody>
      </p:sp>
      <p:pic>
        <p:nvPicPr>
          <p:cNvPr id="6146" name="Picture 2" descr="https://static.techno-science.net/illustration/Definitions/1200px/s/stromatolitheaustralie6_223a6d32e9f391afb99c8983e6288d90.jpeg">
            <a:extLst>
              <a:ext uri="{FF2B5EF4-FFF2-40B4-BE49-F238E27FC236}">
                <a16:creationId xmlns:a16="http://schemas.microsoft.com/office/drawing/2014/main" id="{7F6DC159-D377-4D8F-9E36-E276981A3F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1190" y="2650315"/>
            <a:ext cx="3602610" cy="2701958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068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F144E4CB-BD4A-4CF1-801E-20678137292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4153" b="11946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35736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4BF0EFC-0CB2-4F7B-AA11-DF3893908D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JWST : à la recherche d’eau dans l’Univers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E07E5C9-1616-4C16-A9CB-31C1C34F30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996764" cy="4351338"/>
          </a:xfrm>
        </p:spPr>
        <p:txBody>
          <a:bodyPr>
            <a:normAutofit lnSpcReduction="10000"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Un télescope pour voir l’invisible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Lancement : 2021, collaboration NASA–ESA–CSA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Spécialisé dans l’infrarouge, il perce les nuages de gaz et de poussières</a:t>
            </a:r>
          </a:p>
          <a:p>
            <a:pPr lvl="1"/>
            <a:endParaRPr lang="fr-FR" dirty="0">
              <a:solidFill>
                <a:schemeClr val="bg1"/>
              </a:solidFill>
            </a:endParaRPr>
          </a:p>
          <a:p>
            <a:r>
              <a:rPr lang="fr-FR" b="1" dirty="0">
                <a:solidFill>
                  <a:schemeClr val="bg1"/>
                </a:solidFill>
              </a:rPr>
              <a:t>Ce qu’il détecte :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Glace d’eau cristalline autour d’étoiles jeunes (ex : HD 181327, mai 2025)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Vapeur d’eau dans des exoplanètes, des disques protoplanétaires, des nébuleuses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Il observe des mondes aquatiques potentiels à des centaines d’années-lumière</a:t>
            </a:r>
          </a:p>
        </p:txBody>
      </p:sp>
      <p:pic>
        <p:nvPicPr>
          <p:cNvPr id="1026" name="Picture 2" descr="Illustration of James Webb Space Telescope (JWST) in space with star clusters reflected in the telescope’s mirrors">
            <a:extLst>
              <a:ext uri="{FF2B5EF4-FFF2-40B4-BE49-F238E27FC236}">
                <a16:creationId xmlns:a16="http://schemas.microsoft.com/office/drawing/2014/main" id="{F788443B-7BF6-4844-9968-AEE65F4347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2372" y="2830818"/>
            <a:ext cx="3511428" cy="2340952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80253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BD4A5387-CED3-4E9B-B2B5-AE3F71EA4D6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3633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5393212-6100-45AC-866F-9D6AB3ACCA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JUICE : vers les lunes océans de Jupiter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638784-FEC0-492E-9D22-48343C403E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18249"/>
            <a:ext cx="6736882" cy="5032376"/>
          </a:xfrm>
        </p:spPr>
        <p:txBody>
          <a:bodyPr>
            <a:normAutofit lnSpcReduction="10000"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Une mission ESA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JUICE = </a:t>
            </a:r>
            <a:r>
              <a:rPr lang="fr-FR" dirty="0" err="1">
                <a:solidFill>
                  <a:schemeClr val="bg1"/>
                </a:solidFill>
              </a:rPr>
              <a:t>JUpiter</a:t>
            </a:r>
            <a:r>
              <a:rPr lang="fr-FR" dirty="0">
                <a:solidFill>
                  <a:schemeClr val="bg1"/>
                </a:solidFill>
              </a:rPr>
              <a:t> </a:t>
            </a:r>
            <a:r>
              <a:rPr lang="fr-FR" dirty="0" err="1">
                <a:solidFill>
                  <a:schemeClr val="bg1"/>
                </a:solidFill>
              </a:rPr>
              <a:t>ICy</a:t>
            </a:r>
            <a:r>
              <a:rPr lang="fr-FR" dirty="0">
                <a:solidFill>
                  <a:schemeClr val="bg1"/>
                </a:solidFill>
              </a:rPr>
              <a:t> </a:t>
            </a:r>
            <a:r>
              <a:rPr lang="fr-FR" dirty="0" err="1">
                <a:solidFill>
                  <a:schemeClr val="bg1"/>
                </a:solidFill>
              </a:rPr>
              <a:t>moons</a:t>
            </a:r>
            <a:r>
              <a:rPr lang="fr-FR" dirty="0">
                <a:solidFill>
                  <a:schemeClr val="bg1"/>
                </a:solidFill>
              </a:rPr>
              <a:t> Explorer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Lancée en avril 2023, arrivée prévue en 2031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Objectif : étudier Ganymède, Europe et Callisto – trois lunes glacées aux intérieurs prometteurs</a:t>
            </a:r>
          </a:p>
          <a:p>
            <a:pPr lvl="1"/>
            <a:endParaRPr lang="fr-FR" dirty="0">
              <a:solidFill>
                <a:schemeClr val="bg1"/>
              </a:solidFill>
            </a:endParaRPr>
          </a:p>
          <a:p>
            <a:r>
              <a:rPr lang="fr-FR" b="1" dirty="0">
                <a:solidFill>
                  <a:schemeClr val="bg1"/>
                </a:solidFill>
              </a:rPr>
              <a:t>Des cibles remplies de mystères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Ganymède : océan enfoui sous des couches de glace, champ magnétique propre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Europe : fissures, geysers, océan global en contact avec la roche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Callisto : moins active, mais peut-être un réservoir profond d’eau</a:t>
            </a:r>
          </a:p>
        </p:txBody>
      </p:sp>
      <p:pic>
        <p:nvPicPr>
          <p:cNvPr id="2050" name="Picture 2" descr="https://upload.wikimedia.org/wikipedia/commons/3/3d/Juice_launch_kit_cover_close-up.png">
            <a:extLst>
              <a:ext uri="{FF2B5EF4-FFF2-40B4-BE49-F238E27FC236}">
                <a16:creationId xmlns:a16="http://schemas.microsoft.com/office/drawing/2014/main" id="{7D12F38F-ABB7-48DC-8803-7959A1A81F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6319" y="1690688"/>
            <a:ext cx="3707481" cy="2090630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upload.wikimedia.org/wikipedia/commons/5/51/Logo_de_la_misi%C3%B3n_JUICE.png">
            <a:extLst>
              <a:ext uri="{FF2B5EF4-FFF2-40B4-BE49-F238E27FC236}">
                <a16:creationId xmlns:a16="http://schemas.microsoft.com/office/drawing/2014/main" id="{5232C70C-D9E8-4A21-A253-221FBB7AFD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4744" y="4034437"/>
            <a:ext cx="2090630" cy="2090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321549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D010D6B-8336-4CC8-A58B-3C61E23FA5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Europa Clipper : cap sur un océan enfoui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9BA731E-A584-48E0-BADD-68D6C854DA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006389" cy="4351338"/>
          </a:xfrm>
        </p:spPr>
        <p:txBody>
          <a:bodyPr>
            <a:normAutofit fontScale="92500"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Lancée avec succès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14 octobre 2024, Falcon Heavy depuis Cap Canaveral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Déjà en route vers Jupiter → arrivée prévue en avril 2030</a:t>
            </a:r>
          </a:p>
          <a:p>
            <a:pPr marL="457200" lvl="1" indent="0">
              <a:buNone/>
            </a:pPr>
            <a:endParaRPr lang="fr-FR" dirty="0">
              <a:solidFill>
                <a:schemeClr val="bg1"/>
              </a:solidFill>
            </a:endParaRPr>
          </a:p>
          <a:p>
            <a:r>
              <a:rPr lang="fr-FR" b="1" dirty="0">
                <a:solidFill>
                  <a:schemeClr val="bg1"/>
                </a:solidFill>
              </a:rPr>
              <a:t>Que va faire Europa Clipper ?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Quelque 49 survols rapprochés de la surface d’Europe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Instruments : radar, spectromètres, caméras haute résolution, magnétomètre…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Objectif : cartographier la glace, détecter les panaches, analyser la salinité et l’épaisseur de l’océan</a:t>
            </a:r>
          </a:p>
        </p:txBody>
      </p:sp>
      <p:pic>
        <p:nvPicPr>
          <p:cNvPr id="3074" name="Picture 2" descr="https://upload.wikimedia.org/wikipedia/commons/5/59/Europa_Clipper_spacecraft_model.png">
            <a:extLst>
              <a:ext uri="{FF2B5EF4-FFF2-40B4-BE49-F238E27FC236}">
                <a16:creationId xmlns:a16="http://schemas.microsoft.com/office/drawing/2014/main" id="{A6B7F6A0-7B9B-405D-AD13-7241A951A9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42" b="4549"/>
          <a:stretch/>
        </p:blipFill>
        <p:spPr bwMode="auto">
          <a:xfrm rot="3111021">
            <a:off x="6747539" y="2154921"/>
            <a:ext cx="5103707" cy="3752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330617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6D0C7E-5595-4994-88A2-AAD21F842B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 err="1">
                <a:solidFill>
                  <a:schemeClr val="bg1"/>
                </a:solidFill>
              </a:rPr>
              <a:t>Dragonfly</a:t>
            </a:r>
            <a:r>
              <a:rPr lang="fr-FR" b="1" dirty="0">
                <a:solidFill>
                  <a:schemeClr val="bg1"/>
                </a:solidFill>
              </a:rPr>
              <a:t> : un drone dans les airs de Titan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5857C1C-DB94-4902-AA57-012C407045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555029" cy="4667250"/>
          </a:xfrm>
        </p:spPr>
        <p:txBody>
          <a:bodyPr>
            <a:normAutofit fontScale="85000" lnSpcReduction="20000"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Titan, une Terre étrange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Atmosphère dense, climat actif, mers de méthane en surface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Un océan d’eau liquide enfoui sous la glace, enrichi en ammoniac</a:t>
            </a:r>
          </a:p>
          <a:p>
            <a:endParaRPr lang="fr-FR" dirty="0">
              <a:solidFill>
                <a:schemeClr val="bg1"/>
              </a:solidFill>
            </a:endParaRPr>
          </a:p>
          <a:p>
            <a:r>
              <a:rPr lang="fr-FR" b="1" dirty="0" err="1">
                <a:solidFill>
                  <a:schemeClr val="bg1"/>
                </a:solidFill>
              </a:rPr>
              <a:t>Dragonfly</a:t>
            </a:r>
            <a:r>
              <a:rPr lang="fr-FR" b="1" dirty="0">
                <a:solidFill>
                  <a:schemeClr val="bg1"/>
                </a:solidFill>
              </a:rPr>
              <a:t>, une mission inédite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Lancement prévu : 2028 – arrivée sur Titan : vers 2034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Un drone-hélicoptère à huit rotors, capable de voler d’un site à l’autre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Inspiré du succès de </a:t>
            </a:r>
            <a:r>
              <a:rPr lang="fr-FR" dirty="0" err="1">
                <a:solidFill>
                  <a:schemeClr val="bg1"/>
                </a:solidFill>
              </a:rPr>
              <a:t>Ingenuity</a:t>
            </a:r>
            <a:r>
              <a:rPr lang="fr-FR" dirty="0">
                <a:solidFill>
                  <a:schemeClr val="bg1"/>
                </a:solidFill>
              </a:rPr>
              <a:t> sur Mars, mais à grande échelle</a:t>
            </a:r>
          </a:p>
          <a:p>
            <a:pPr lvl="1"/>
            <a:endParaRPr lang="fr-FR" dirty="0">
              <a:solidFill>
                <a:schemeClr val="bg1"/>
              </a:solidFill>
            </a:endParaRPr>
          </a:p>
          <a:p>
            <a:r>
              <a:rPr lang="fr-FR" b="1" dirty="0">
                <a:solidFill>
                  <a:schemeClr val="bg1"/>
                </a:solidFill>
              </a:rPr>
              <a:t>Objectifs scientifiques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Étudier la chimie organique de surface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Analyser les dunes, lacs, anciens lits de rivières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Comprendre les conditions prébiotiques potentielles de Titan</a:t>
            </a:r>
          </a:p>
          <a:p>
            <a:endParaRPr lang="fr-FR" dirty="0">
              <a:solidFill>
                <a:schemeClr val="bg1"/>
              </a:solidFill>
            </a:endParaRPr>
          </a:p>
        </p:txBody>
      </p:sp>
      <p:pic>
        <p:nvPicPr>
          <p:cNvPr id="4098" name="Picture 2" descr="https://upload.wikimedia.org/wikipedia/commons/8/83/Df-aerial.jpg">
            <a:extLst>
              <a:ext uri="{FF2B5EF4-FFF2-40B4-BE49-F238E27FC236}">
                <a16:creationId xmlns:a16="http://schemas.microsoft.com/office/drawing/2014/main" id="{780CD380-C65F-4985-A827-F4CD6463EA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3109" y="1825625"/>
            <a:ext cx="2970691" cy="4576813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7152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t 4">
            <a:extLst>
              <a:ext uri="{FF2B5EF4-FFF2-40B4-BE49-F238E27FC236}">
                <a16:creationId xmlns:a16="http://schemas.microsoft.com/office/drawing/2014/main" id="{B4B26210-1507-4A2C-8434-7E9E3BBCC69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38048674"/>
              </p:ext>
            </p:extLst>
          </p:nvPr>
        </p:nvGraphicFramePr>
        <p:xfrm>
          <a:off x="3418355" y="108550"/>
          <a:ext cx="5355290" cy="664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0" name="Acrobat Document" r:id="rId3" imgW="3993768" imgH="4952737" progId="Acrobat.Document.DC">
                  <p:embed/>
                </p:oleObj>
              </mc:Choice>
              <mc:Fallback>
                <p:oleObj name="Acrobat Document" r:id="rId3" imgW="3993768" imgH="4952737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418355" y="108550"/>
                        <a:ext cx="5355290" cy="6640900"/>
                      </a:xfrm>
                      <a:prstGeom prst="rect">
                        <a:avLst/>
                      </a:prstGeom>
                      <a:ln>
                        <a:solidFill>
                          <a:schemeClr val="accent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570518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DFFFB4C-7313-4B10-9A39-EBDD8C530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Merci !</a:t>
            </a:r>
          </a:p>
        </p:txBody>
      </p:sp>
    </p:spTree>
    <p:extLst>
      <p:ext uri="{BB962C8B-B14F-4D97-AF65-F5344CB8AC3E}">
        <p14:creationId xmlns:p14="http://schemas.microsoft.com/office/powerpoint/2010/main" val="24791321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40C299-8BF7-4517-A7EA-306F111325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La Terre : une planète bleue… et rare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FFB1441-6F51-4B10-BFFF-6DD4D5CA5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08807"/>
            <a:ext cx="6929487" cy="5032375"/>
          </a:xfrm>
        </p:spPr>
        <p:txBody>
          <a:bodyPr>
            <a:normAutofit fontScale="85000" lnSpcReduction="10000"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Pourquoi bleue ?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Environ 70 % de la surface recouverte d’eau liquide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Ce bleu vient surtout des océans :</a:t>
            </a:r>
          </a:p>
          <a:p>
            <a:pPr marL="914400" lvl="2" indent="0">
              <a:buNone/>
            </a:pPr>
            <a:r>
              <a:rPr lang="fr-FR" dirty="0">
                <a:solidFill>
                  <a:schemeClr val="bg1"/>
                </a:solidFill>
              </a:rPr>
              <a:t>→ Ils absorbent la lumière rouge et renvoient davantage les teintes bleues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C’est ce qui rend la Terre unique vue de l’espace</a:t>
            </a:r>
          </a:p>
          <a:p>
            <a:pPr lvl="1"/>
            <a:endParaRPr lang="fr-FR" dirty="0">
              <a:solidFill>
                <a:schemeClr val="bg1"/>
              </a:solidFill>
            </a:endParaRPr>
          </a:p>
          <a:p>
            <a:r>
              <a:rPr lang="fr-FR" b="1" dirty="0">
                <a:solidFill>
                  <a:schemeClr val="bg1"/>
                </a:solidFill>
              </a:rPr>
              <a:t>Une singularité dans le Système solaire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Seule planète connue avec de l’eau liquide en surface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Présence stable des trois états de l’eau : liquide, solide, gazeux</a:t>
            </a:r>
          </a:p>
          <a:p>
            <a:pPr lvl="1"/>
            <a:endParaRPr lang="fr-FR" dirty="0">
              <a:solidFill>
                <a:schemeClr val="bg1"/>
              </a:solidFill>
            </a:endParaRPr>
          </a:p>
          <a:p>
            <a:r>
              <a:rPr lang="fr-FR" b="1" dirty="0">
                <a:solidFill>
                  <a:schemeClr val="bg1"/>
                </a:solidFill>
              </a:rPr>
              <a:t>Une planète vivante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L’eau a permis à la vie d’émerger, de se développer, et de perdurer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Notre unique repère habité, jusqu’à preuve du contraire…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074" name="Picture 2" descr="File:The Blue Marble (remastered).jpg">
            <a:extLst>
              <a:ext uri="{FF2B5EF4-FFF2-40B4-BE49-F238E27FC236}">
                <a16:creationId xmlns:a16="http://schemas.microsoft.com/office/drawing/2014/main" id="{29C67DF5-B5CA-4160-98E2-2E8E070E50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9260" y="2517724"/>
            <a:ext cx="3214540" cy="3214540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42910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F0A83D4-2E02-4ACC-85A5-CD51B69222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Une eau… sous toutes ses formes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FF33E9F-BFC5-4597-AFB6-1D0AFD65BF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854072" cy="4351338"/>
          </a:xfrm>
        </p:spPr>
        <p:txBody>
          <a:bodyPr>
            <a:normAutofit fontScale="92500" lnSpcReduction="10000"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Liquide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Océans, rivières, lacs, nappes souterraines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État dominant à la surface (≈70 %)</a:t>
            </a:r>
          </a:p>
          <a:p>
            <a:pPr lvl="1"/>
            <a:endParaRPr lang="fr-FR" dirty="0">
              <a:solidFill>
                <a:schemeClr val="bg1"/>
              </a:solidFill>
            </a:endParaRPr>
          </a:p>
          <a:p>
            <a:r>
              <a:rPr lang="fr-FR" b="1" dirty="0">
                <a:solidFill>
                  <a:schemeClr val="bg1"/>
                </a:solidFill>
              </a:rPr>
              <a:t>Solide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Glaciers, calottes polaires, neige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Principal réservoir d’eau douce</a:t>
            </a:r>
          </a:p>
          <a:p>
            <a:pPr lvl="1"/>
            <a:endParaRPr lang="fr-FR" dirty="0">
              <a:solidFill>
                <a:schemeClr val="bg1"/>
              </a:solidFill>
            </a:endParaRPr>
          </a:p>
          <a:p>
            <a:r>
              <a:rPr lang="fr-FR" b="1" dirty="0">
                <a:solidFill>
                  <a:schemeClr val="bg1"/>
                </a:solidFill>
              </a:rPr>
              <a:t>Gazeux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Vapeur d’eau dans l’atmosphère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Joue un rôle essentiel dans le climat et le cycle de l’eau</a:t>
            </a:r>
          </a:p>
        </p:txBody>
      </p:sp>
      <p:pic>
        <p:nvPicPr>
          <p:cNvPr id="2050" name="Picture 2" descr="A group of icebergs floating on top of a body of water. Spitsbergen arctic ocean sky.">
            <a:extLst>
              <a:ext uri="{FF2B5EF4-FFF2-40B4-BE49-F238E27FC236}">
                <a16:creationId xmlns:a16="http://schemas.microsoft.com/office/drawing/2014/main" id="{00A5977D-9FC3-4B06-8AEB-D2D08DBD46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6974" y="1476743"/>
            <a:ext cx="3786826" cy="5049102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61120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807187-CE37-4460-BEE5-BD435012C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Un équilibre propice à la vie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93D9A40-AEA9-4779-9892-854EAEA78B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330696" cy="4351338"/>
          </a:xfrm>
        </p:spPr>
        <p:txBody>
          <a:bodyPr>
            <a:normAutofit fontScale="92500" lnSpcReduction="20000"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Une Lune stabilisatrice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Stabilise l’inclinaison de l’axe terrestre</a:t>
            </a:r>
          </a:p>
          <a:p>
            <a:pPr marL="457200" lvl="1" indent="0">
              <a:buNone/>
            </a:pPr>
            <a:r>
              <a:rPr lang="fr-FR" dirty="0">
                <a:solidFill>
                  <a:schemeClr val="bg1"/>
                </a:solidFill>
              </a:rPr>
              <a:t>→ Des saisons régulières, un climat prévisible</a:t>
            </a:r>
          </a:p>
          <a:p>
            <a:pPr marL="457200" lvl="1" indent="0">
              <a:buNone/>
            </a:pPr>
            <a:endParaRPr lang="fr-FR" dirty="0">
              <a:solidFill>
                <a:schemeClr val="bg1"/>
              </a:solidFill>
            </a:endParaRPr>
          </a:p>
          <a:p>
            <a:r>
              <a:rPr lang="fr-FR" b="1" dirty="0">
                <a:solidFill>
                  <a:schemeClr val="bg1"/>
                </a:solidFill>
              </a:rPr>
              <a:t>Une tectonique active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Fait circuler l’eau et les éléments chimiques (carbone, azote…)</a:t>
            </a:r>
          </a:p>
          <a:p>
            <a:pPr marL="457200" lvl="1" indent="0">
              <a:buNone/>
            </a:pPr>
            <a:r>
              <a:rPr lang="fr-FR" dirty="0">
                <a:solidFill>
                  <a:schemeClr val="bg1"/>
                </a:solidFill>
              </a:rPr>
              <a:t>→ Favorise le recyclage du carbone et la régulation du climat</a:t>
            </a:r>
          </a:p>
          <a:p>
            <a:pPr marL="457200" lvl="1" indent="0">
              <a:buNone/>
            </a:pPr>
            <a:endParaRPr lang="fr-FR" dirty="0">
              <a:solidFill>
                <a:schemeClr val="bg1"/>
              </a:solidFill>
            </a:endParaRPr>
          </a:p>
          <a:p>
            <a:r>
              <a:rPr lang="fr-FR" b="1" dirty="0">
                <a:solidFill>
                  <a:schemeClr val="bg1"/>
                </a:solidFill>
              </a:rPr>
              <a:t>Un Soleil calme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Luminosité stable depuis des milliards d’années</a:t>
            </a:r>
          </a:p>
          <a:p>
            <a:pPr marL="457200" lvl="1" indent="0">
              <a:buNone/>
            </a:pPr>
            <a:r>
              <a:rPr lang="fr-FR" dirty="0">
                <a:solidFill>
                  <a:schemeClr val="bg1"/>
                </a:solidFill>
              </a:rPr>
              <a:t>→ Températures compatibles avec l’eau liquide</a:t>
            </a:r>
          </a:p>
        </p:txBody>
      </p:sp>
      <p:pic>
        <p:nvPicPr>
          <p:cNvPr id="4098" name="Picture 2" descr="File:FullMoon2010.jpg">
            <a:extLst>
              <a:ext uri="{FF2B5EF4-FFF2-40B4-BE49-F238E27FC236}">
                <a16:creationId xmlns:a16="http://schemas.microsoft.com/office/drawing/2014/main" id="{C280646D-AD78-4D6B-9D9D-4E6FCFC921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2303" y="1580960"/>
            <a:ext cx="2351151" cy="2233774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File:Solar prominence from STEREO spacecraft September 29, 2008.jpg">
            <a:extLst>
              <a:ext uri="{FF2B5EF4-FFF2-40B4-BE49-F238E27FC236}">
                <a16:creationId xmlns:a16="http://schemas.microsoft.com/office/drawing/2014/main" id="{3D0F87BC-9805-4315-BB83-E88FD0B2CA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5402" y="3925879"/>
            <a:ext cx="2356104" cy="2356104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33223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upload.wikimedia.org/wikipedia/commons/1/19/Oceanus_Procellarum_%28LRO%29.png">
            <a:extLst>
              <a:ext uri="{FF2B5EF4-FFF2-40B4-BE49-F238E27FC236}">
                <a16:creationId xmlns:a16="http://schemas.microsoft.com/office/drawing/2014/main" id="{A296ED28-F8FD-4631-87C5-58B4102C7A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72801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7BDEDF-A8CE-4810-8AB3-E086B75A92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La Lune : de la glace… dans l’ombre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430205F-660A-4322-978E-3BC1A474F8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5694575" cy="5032375"/>
          </a:xfrm>
        </p:spPr>
        <p:txBody>
          <a:bodyPr>
            <a:normAutofit fontScale="77500" lnSpcReduction="20000"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Une découverte majeure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2009 : Chandrayaan-1 (Inde) + mission LCROSS (NASA)</a:t>
            </a:r>
          </a:p>
          <a:p>
            <a:pPr marL="457200" lvl="1" indent="0">
              <a:buNone/>
            </a:pPr>
            <a:r>
              <a:rPr lang="fr-FR" dirty="0">
                <a:solidFill>
                  <a:schemeClr val="bg1"/>
                </a:solidFill>
              </a:rPr>
              <a:t>→ Confirment la présence d’eau gelée dans des cratères polaires jamais exposés à la lumière</a:t>
            </a:r>
          </a:p>
          <a:p>
            <a:pPr marL="457200" lvl="1" indent="0">
              <a:buNone/>
            </a:pPr>
            <a:endParaRPr lang="fr-FR" dirty="0">
              <a:solidFill>
                <a:schemeClr val="bg1"/>
              </a:solidFill>
            </a:endParaRPr>
          </a:p>
          <a:p>
            <a:r>
              <a:rPr lang="fr-FR" b="1" dirty="0">
                <a:solidFill>
                  <a:schemeClr val="bg1"/>
                </a:solidFill>
              </a:rPr>
              <a:t>Où se cache cette eau ?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Cratères du pôle sud (ex. </a:t>
            </a:r>
            <a:r>
              <a:rPr lang="fr-FR" dirty="0" err="1">
                <a:solidFill>
                  <a:schemeClr val="bg1"/>
                </a:solidFill>
              </a:rPr>
              <a:t>Shoemaker</a:t>
            </a:r>
            <a:r>
              <a:rPr lang="fr-FR" dirty="0">
                <a:solidFill>
                  <a:schemeClr val="bg1"/>
                </a:solidFill>
              </a:rPr>
              <a:t>, Shackleton)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Zones en ombre permanente, températures </a:t>
            </a:r>
          </a:p>
          <a:p>
            <a:pPr marL="914400" lvl="2" indent="0">
              <a:buNone/>
            </a:pPr>
            <a:r>
              <a:rPr lang="fr-FR" dirty="0">
                <a:solidFill>
                  <a:schemeClr val="bg1"/>
                </a:solidFill>
              </a:rPr>
              <a:t>&lt; –150 °C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Glace piégée dans le régolithe, souvent mélangée à la poussière</a:t>
            </a:r>
          </a:p>
          <a:p>
            <a:pPr lvl="1"/>
            <a:endParaRPr lang="fr-FR" dirty="0">
              <a:solidFill>
                <a:schemeClr val="bg1"/>
              </a:solidFill>
            </a:endParaRPr>
          </a:p>
          <a:p>
            <a:r>
              <a:rPr lang="fr-FR" b="1" dirty="0">
                <a:solidFill>
                  <a:schemeClr val="bg1"/>
                </a:solidFill>
              </a:rPr>
              <a:t>Pourquoi c’est stratégique ?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Ressource pour des missions habitées durables (boire, respirer, produire du carburant)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Objectif central des missions </a:t>
            </a:r>
            <a:r>
              <a:rPr lang="fr-FR" dirty="0" err="1">
                <a:solidFill>
                  <a:schemeClr val="bg1"/>
                </a:solidFill>
              </a:rPr>
              <a:t>Artemis</a:t>
            </a:r>
            <a:r>
              <a:rPr lang="fr-FR" dirty="0">
                <a:solidFill>
                  <a:schemeClr val="bg1"/>
                </a:solidFill>
              </a:rPr>
              <a:t> (NASA) à partir de 2027</a:t>
            </a:r>
          </a:p>
          <a:p>
            <a:pPr marL="914400" lvl="2" indent="0">
              <a:buNone/>
            </a:pPr>
            <a:r>
              <a:rPr lang="fr-FR" dirty="0">
                <a:solidFill>
                  <a:schemeClr val="bg1"/>
                </a:solidFill>
              </a:rPr>
              <a:t>→ </a:t>
            </a:r>
            <a:r>
              <a:rPr lang="fr-FR" dirty="0" err="1">
                <a:solidFill>
                  <a:schemeClr val="bg1"/>
                </a:solidFill>
              </a:rPr>
              <a:t>Artemis</a:t>
            </a:r>
            <a:r>
              <a:rPr lang="fr-FR" dirty="0">
                <a:solidFill>
                  <a:schemeClr val="bg1"/>
                </a:solidFill>
              </a:rPr>
              <a:t> III vise un atterrissage proche du pôle sud</a:t>
            </a:r>
          </a:p>
        </p:txBody>
      </p:sp>
      <p:pic>
        <p:nvPicPr>
          <p:cNvPr id="4098" name="Picture 2" descr="https://upload.wikimedia.org/wikipedia/commons/8/89/Chandrayaan1_Spacecraft_Discovery_Moon_Water.jpg">
            <a:extLst>
              <a:ext uri="{FF2B5EF4-FFF2-40B4-BE49-F238E27FC236}">
                <a16:creationId xmlns:a16="http://schemas.microsoft.com/office/drawing/2014/main" id="{8A591C0A-5ED9-4448-B076-3225CCDE4E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2775" y="2514305"/>
            <a:ext cx="5011427" cy="3102312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84325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FA98EB86-9AF9-49C6-A557-46D22FC76F6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9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57924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1867</TotalTime>
  <Words>2085</Words>
  <Application>Microsoft Office PowerPoint</Application>
  <PresentationFormat>Grand écran</PresentationFormat>
  <Paragraphs>292</Paragraphs>
  <Slides>34</Slides>
  <Notes>0</Notes>
  <HiddenSlides>0</HiddenSlides>
  <MMClips>0</MMClips>
  <ScaleCrop>false</ScaleCrop>
  <HeadingPairs>
    <vt:vector size="8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34</vt:i4>
      </vt:variant>
    </vt:vector>
  </HeadingPairs>
  <TitlesOfParts>
    <vt:vector size="39" baseType="lpstr">
      <vt:lpstr>Arial</vt:lpstr>
      <vt:lpstr>Calibri</vt:lpstr>
      <vt:lpstr>Calibri Light</vt:lpstr>
      <vt:lpstr>Thème Office</vt:lpstr>
      <vt:lpstr>Acrobat Document</vt:lpstr>
      <vt:lpstr>Présentation PowerPoint</vt:lpstr>
      <vt:lpstr>Les Océans du ciel</vt:lpstr>
      <vt:lpstr>Présentation PowerPoint</vt:lpstr>
      <vt:lpstr>La Terre : une planète bleue… et rare</vt:lpstr>
      <vt:lpstr>Une eau… sous toutes ses formes</vt:lpstr>
      <vt:lpstr>Un équilibre propice à la vie</vt:lpstr>
      <vt:lpstr>Présentation PowerPoint</vt:lpstr>
      <vt:lpstr>La Lune : de la glace… dans l’ombre</vt:lpstr>
      <vt:lpstr>Présentation PowerPoint</vt:lpstr>
      <vt:lpstr>Mars : l’eau d’hier, la glace d’aujourd’hui</vt:lpstr>
      <vt:lpstr>Présentation PowerPoint</vt:lpstr>
      <vt:lpstr>Comètes et astéroïdes : les livreurs d’eau ?</vt:lpstr>
      <vt:lpstr>Présentation PowerPoint</vt:lpstr>
      <vt:lpstr>Des mondes gelés… mais liquides à l’intérieur</vt:lpstr>
      <vt:lpstr>Présentation PowerPoint</vt:lpstr>
      <vt:lpstr>Titan : un monde aux deux océans</vt:lpstr>
      <vt:lpstr>Présentation PowerPoint</vt:lpstr>
      <vt:lpstr>Des océans… gazeux ?</vt:lpstr>
      <vt:lpstr>Présentation PowerPoint</vt:lpstr>
      <vt:lpstr>Les vagues des anneaux de Saturne</vt:lpstr>
      <vt:lpstr>Présentation PowerPoint</vt:lpstr>
      <vt:lpstr>Les mers invisibles du ciel : l’eau dans les nébuleuses</vt:lpstr>
      <vt:lpstr>La Tête de Cheval : un océan du ciel</vt:lpstr>
      <vt:lpstr>Présentation PowerPoint</vt:lpstr>
      <vt:lpstr>Disques protoplanétaires : des berceaux d’eau</vt:lpstr>
      <vt:lpstr>Exoplanètes océans : des mondes d’eau à perte de vue</vt:lpstr>
      <vt:lpstr>L’eau : la boussole pour trouver la vie</vt:lpstr>
      <vt:lpstr>Présentation PowerPoint</vt:lpstr>
      <vt:lpstr>JWST : à la recherche d’eau dans l’Univers</vt:lpstr>
      <vt:lpstr>JUICE : vers les lunes océans de Jupiter</vt:lpstr>
      <vt:lpstr>Europa Clipper : cap sur un océan enfoui</vt:lpstr>
      <vt:lpstr>Dragonfly : un drone dans les airs de Titan</vt:lpstr>
      <vt:lpstr>Présentation PowerPoint</vt:lpstr>
      <vt:lpstr>Merci 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PLANTUREUX, Clement</dc:creator>
  <cp:lastModifiedBy>PLANTUREUX, Clement</cp:lastModifiedBy>
  <cp:revision>51</cp:revision>
  <cp:lastPrinted>2025-07-15T16:49:03Z</cp:lastPrinted>
  <dcterms:created xsi:type="dcterms:W3CDTF">2025-07-04T13:49:15Z</dcterms:created>
  <dcterms:modified xsi:type="dcterms:W3CDTF">2025-07-15T18:03:40Z</dcterms:modified>
</cp:coreProperties>
</file>